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9"/>
  </p:notesMasterIdLst>
  <p:handoutMasterIdLst>
    <p:handoutMasterId r:id="rId10"/>
  </p:handoutMasterIdLst>
  <p:sldIdLst>
    <p:sldId id="263" r:id="rId2"/>
    <p:sldId id="256" r:id="rId3"/>
    <p:sldId id="257" r:id="rId4"/>
    <p:sldId id="258"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59964" autoAdjust="0"/>
  </p:normalViewPr>
  <p:slideViewPr>
    <p:cSldViewPr snapToGrid="0">
      <p:cViewPr varScale="1">
        <p:scale>
          <a:sx n="41" d="100"/>
          <a:sy n="41" d="100"/>
        </p:scale>
        <p:origin x="2166" y="42"/>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z="2000" dirty="0" smtClean="0">
                <a:latin typeface="Impact" panose="020B0806030902050204" pitchFamily="34" charset="0"/>
              </a:rPr>
              <a:t>Hiding Your Faith</a:t>
            </a:r>
            <a:endParaRPr lang="en-US" sz="2000" dirty="0">
              <a:latin typeface="Impact" panose="020B080603090205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smtClean="0"/>
              <a:t>June 15, 2014 AM</a:t>
            </a:r>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33ED734-1841-46C4-9CD4-20D5D59B907A}" type="slidenum">
              <a:rPr lang="en-US" smtClean="0"/>
              <a:t>‹#›</a:t>
            </a:fld>
            <a:endParaRPr lang="en-US" dirty="0"/>
          </a:p>
        </p:txBody>
      </p:sp>
    </p:spTree>
    <p:extLst>
      <p:ext uri="{BB962C8B-B14F-4D97-AF65-F5344CB8AC3E}">
        <p14:creationId xmlns:p14="http://schemas.microsoft.com/office/powerpoint/2010/main" val="4024994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A758D-1DC7-43C8-83B2-6550F754DF93}" type="datetimeFigureOut">
              <a:rPr lang="en-US" smtClean="0"/>
              <a:t>6/16/2014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0308D3-0E67-4176-A74C-9BBD0C971A61}" type="slidenum">
              <a:rPr lang="en-US" smtClean="0"/>
              <a:t>‹#›</a:t>
            </a:fld>
            <a:endParaRPr lang="en-US" dirty="0"/>
          </a:p>
        </p:txBody>
      </p:sp>
    </p:spTree>
    <p:extLst>
      <p:ext uri="{BB962C8B-B14F-4D97-AF65-F5344CB8AC3E}">
        <p14:creationId xmlns:p14="http://schemas.microsoft.com/office/powerpoint/2010/main" val="2435165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brainyquote.com/quotes/authors/e/edmund_burke.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Sermon preached at West Side on June</a:t>
            </a:r>
            <a:r>
              <a:rPr lang="en-US" baseline="0" dirty="0" smtClean="0"/>
              <a:t> 15, 2014 am</a:t>
            </a:r>
          </a:p>
          <a:p>
            <a:r>
              <a:rPr lang="en-US" baseline="0" dirty="0" smtClean="0"/>
              <a:t>Adapted from sermon by Joe Price in the Spirit’s Sword, 12/21/12</a:t>
            </a:r>
          </a:p>
          <a:p>
            <a:r>
              <a:rPr lang="en-US" baseline="0" dirty="0" smtClean="0"/>
              <a:t>Print Slides 2-6</a:t>
            </a:r>
            <a:endParaRPr lang="en-US" dirty="0"/>
          </a:p>
        </p:txBody>
      </p:sp>
      <p:sp>
        <p:nvSpPr>
          <p:cNvPr id="4" name="Slide Number Placeholder 3"/>
          <p:cNvSpPr>
            <a:spLocks noGrp="1"/>
          </p:cNvSpPr>
          <p:nvPr>
            <p:ph type="sldNum" sz="quarter" idx="10"/>
          </p:nvPr>
        </p:nvSpPr>
        <p:spPr/>
        <p:txBody>
          <a:bodyPr/>
          <a:lstStyle/>
          <a:p>
            <a:fld id="{F80308D3-0E67-4176-A74C-9BBD0C971A61}" type="slidenum">
              <a:rPr lang="en-US" smtClean="0"/>
              <a:t>1</a:t>
            </a:fld>
            <a:endParaRPr lang="en-US" dirty="0"/>
          </a:p>
        </p:txBody>
      </p:sp>
    </p:spTree>
    <p:extLst>
      <p:ext uri="{BB962C8B-B14F-4D97-AF65-F5344CB8AC3E}">
        <p14:creationId xmlns:p14="http://schemas.microsoft.com/office/powerpoint/2010/main" val="1342679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954556"/>
          </a:xfrm>
        </p:spPr>
        <p:txBody>
          <a:bodyPr/>
          <a:lstStyle/>
          <a:p>
            <a:r>
              <a:rPr lang="en-US" sz="1600" b="1" i="1" dirty="0" smtClean="0"/>
              <a:t>“Let me not be ashamed” (2)</a:t>
            </a:r>
          </a:p>
          <a:p>
            <a:pPr marL="171450" indent="-171450">
              <a:buFont typeface="Arial" panose="020B0604020202020204" pitchFamily="34" charset="0"/>
              <a:buChar char="•"/>
            </a:pPr>
            <a:r>
              <a:rPr lang="en-US" sz="1600" dirty="0" smtClean="0"/>
              <a:t>Want</a:t>
            </a:r>
            <a:r>
              <a:rPr lang="en-US" sz="1600" baseline="0" dirty="0" smtClean="0"/>
              <a:t> to look at some examples of people who hid their faith, and ask why?</a:t>
            </a:r>
          </a:p>
          <a:p>
            <a:pPr marL="171450" indent="-171450">
              <a:buFont typeface="Arial" panose="020B0604020202020204" pitchFamily="34" charset="0"/>
              <a:buChar char="•"/>
            </a:pPr>
            <a:r>
              <a:rPr lang="en-US" sz="1600" baseline="0" dirty="0" smtClean="0"/>
              <a:t>It is not acceptable to God to be “ashamed” of our faith in Christ</a:t>
            </a:r>
          </a:p>
          <a:p>
            <a:pPr marL="171450" indent="-171450">
              <a:buFont typeface="Arial" panose="020B0604020202020204" pitchFamily="34" charset="0"/>
              <a:buChar char="•"/>
            </a:pPr>
            <a:endParaRPr lang="en-US" sz="1600" baseline="0" dirty="0" smtClean="0"/>
          </a:p>
          <a:p>
            <a:pPr marL="0" indent="0">
              <a:buFont typeface="Arial" panose="020B0604020202020204" pitchFamily="34" charset="0"/>
              <a:buNone/>
            </a:pPr>
            <a:r>
              <a:rPr lang="en-US" sz="1600" b="1" dirty="0" smtClean="0"/>
              <a:t>(Matthew 10:32-33), </a:t>
            </a:r>
            <a:r>
              <a:rPr lang="en-US" sz="1600" i="1" dirty="0" smtClean="0"/>
              <a:t>“Therefore whoever confesses Me before men, him I will also confess before My Father who is in heaven. </a:t>
            </a:r>
            <a:r>
              <a:rPr lang="en-US" sz="1600" i="1" baseline="30000" dirty="0" smtClean="0"/>
              <a:t>33 </a:t>
            </a:r>
            <a:r>
              <a:rPr lang="en-US" sz="1600" i="1" dirty="0" smtClean="0"/>
              <a:t>But whoever denies Me before men, him I will also deny before My Father who is in heaven.</a:t>
            </a:r>
            <a:endParaRPr lang="en-US" sz="1600" i="1" baseline="0" dirty="0" smtClean="0"/>
          </a:p>
          <a:p>
            <a:pPr marL="0" indent="0">
              <a:buFont typeface="Arial" panose="020B0604020202020204" pitchFamily="34" charset="0"/>
              <a:buNone/>
            </a:pPr>
            <a:endParaRPr lang="en-US" sz="1600" baseline="0" dirty="0" smtClean="0"/>
          </a:p>
          <a:p>
            <a:pPr marL="0" indent="0">
              <a:buFont typeface="Arial" panose="020B0604020202020204" pitchFamily="34" charset="0"/>
              <a:buNone/>
            </a:pPr>
            <a:r>
              <a:rPr lang="en-US" sz="1600" b="1" i="1" baseline="0" dirty="0" smtClean="0"/>
              <a:t>“On you I wait all the day” (5)</a:t>
            </a:r>
          </a:p>
          <a:p>
            <a:pPr marL="171450" indent="-171450">
              <a:buFont typeface="Arial" panose="020B0604020202020204" pitchFamily="34" charset="0"/>
              <a:buChar char="•"/>
            </a:pPr>
            <a:r>
              <a:rPr lang="en-US" sz="1600" b="0" i="0" baseline="0" dirty="0" smtClean="0"/>
              <a:t>Our focus is to be on God.  He is not to be ignored or sublimated</a:t>
            </a:r>
            <a:endParaRPr lang="en-US" sz="1600" b="0" i="0" dirty="0"/>
          </a:p>
        </p:txBody>
      </p:sp>
      <p:sp>
        <p:nvSpPr>
          <p:cNvPr id="4" name="Slide Number Placeholder 3"/>
          <p:cNvSpPr>
            <a:spLocks noGrp="1"/>
          </p:cNvSpPr>
          <p:nvPr>
            <p:ph type="sldNum" sz="quarter" idx="10"/>
          </p:nvPr>
        </p:nvSpPr>
        <p:spPr/>
        <p:txBody>
          <a:bodyPr/>
          <a:lstStyle/>
          <a:p>
            <a:fld id="{F80308D3-0E67-4176-A74C-9BBD0C971A61}" type="slidenum">
              <a:rPr lang="en-US" smtClean="0"/>
              <a:t>2</a:t>
            </a:fld>
            <a:endParaRPr lang="en-US" dirty="0"/>
          </a:p>
        </p:txBody>
      </p:sp>
    </p:spTree>
    <p:extLst>
      <p:ext uri="{BB962C8B-B14F-4D97-AF65-F5344CB8AC3E}">
        <p14:creationId xmlns:p14="http://schemas.microsoft.com/office/powerpoint/2010/main" val="2495854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Earlier in the day,</a:t>
            </a:r>
            <a:r>
              <a:rPr lang="en-US" sz="1800" baseline="0" dirty="0" smtClean="0"/>
              <a:t> Peter had claimed, </a:t>
            </a:r>
            <a:r>
              <a:rPr lang="en-US" sz="1800" i="1" baseline="0" dirty="0" smtClean="0"/>
              <a:t>“Even if all are made to stumble because of You, I will never be made to stumble” </a:t>
            </a:r>
            <a:r>
              <a:rPr lang="en-US" sz="1800" baseline="0" dirty="0" smtClean="0"/>
              <a:t>(26:33)</a:t>
            </a:r>
          </a:p>
          <a:p>
            <a:endParaRPr lang="en-US" sz="1800" baseline="0" dirty="0" smtClean="0"/>
          </a:p>
          <a:p>
            <a:pPr marL="171450" indent="-171450">
              <a:buFont typeface="Arial" panose="020B0604020202020204" pitchFamily="34" charset="0"/>
              <a:buChar char="•"/>
            </a:pPr>
            <a:r>
              <a:rPr lang="en-US" sz="1800" b="1" baseline="0" dirty="0" smtClean="0"/>
              <a:t>(Proverbs 16:18), </a:t>
            </a:r>
            <a:r>
              <a:rPr lang="en-US" sz="1800" i="1" baseline="0" dirty="0" smtClean="0"/>
              <a:t>“Pride goes before destruction, and a haughty spirit before a fall.”</a:t>
            </a:r>
          </a:p>
          <a:p>
            <a:pPr marL="171450" indent="-171450">
              <a:buFont typeface="Arial" panose="020B0604020202020204" pitchFamily="34" charset="0"/>
              <a:buChar char="•"/>
            </a:pPr>
            <a:r>
              <a:rPr lang="en-US" sz="1800" b="1" baseline="0" dirty="0" smtClean="0"/>
              <a:t>(72), </a:t>
            </a:r>
            <a:r>
              <a:rPr lang="en-US" sz="1800" i="1" baseline="0" dirty="0" smtClean="0"/>
              <a:t>“I do not know the man”</a:t>
            </a:r>
          </a:p>
          <a:p>
            <a:pPr marL="171450" indent="-171450">
              <a:buFont typeface="Arial" panose="020B0604020202020204" pitchFamily="34" charset="0"/>
              <a:buChar char="•"/>
            </a:pPr>
            <a:r>
              <a:rPr lang="en-US" sz="1800" b="1" baseline="0" dirty="0" smtClean="0"/>
              <a:t>(74), </a:t>
            </a:r>
            <a:r>
              <a:rPr lang="en-US" sz="1800" i="1" baseline="0" dirty="0" smtClean="0"/>
              <a:t>“Then he began to curse and swear…”</a:t>
            </a:r>
            <a:endParaRPr lang="en-US" sz="1800" i="1" dirty="0"/>
          </a:p>
        </p:txBody>
      </p:sp>
      <p:sp>
        <p:nvSpPr>
          <p:cNvPr id="4" name="Slide Number Placeholder 3"/>
          <p:cNvSpPr>
            <a:spLocks noGrp="1"/>
          </p:cNvSpPr>
          <p:nvPr>
            <p:ph type="sldNum" sz="quarter" idx="10"/>
          </p:nvPr>
        </p:nvSpPr>
        <p:spPr/>
        <p:txBody>
          <a:bodyPr/>
          <a:lstStyle/>
          <a:p>
            <a:fld id="{F80308D3-0E67-4176-A74C-9BBD0C971A61}" type="slidenum">
              <a:rPr lang="en-US" smtClean="0"/>
              <a:t>3</a:t>
            </a:fld>
            <a:endParaRPr lang="en-US" dirty="0"/>
          </a:p>
        </p:txBody>
      </p:sp>
    </p:spTree>
    <p:extLst>
      <p:ext uri="{BB962C8B-B14F-4D97-AF65-F5344CB8AC3E}">
        <p14:creationId xmlns:p14="http://schemas.microsoft.com/office/powerpoint/2010/main" val="426999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smtClean="0"/>
              <a:t>(13), </a:t>
            </a:r>
            <a:r>
              <a:rPr lang="en-US" sz="1800" i="1" dirty="0" smtClean="0"/>
              <a:t>“However, no one spoke openly of Him for fear of the Jews.”</a:t>
            </a:r>
          </a:p>
          <a:p>
            <a:endParaRPr lang="en-US" sz="1800" dirty="0" smtClean="0"/>
          </a:p>
          <a:p>
            <a:pPr marL="171450" indent="-171450">
              <a:buFont typeface="Arial" panose="020B0604020202020204" pitchFamily="34" charset="0"/>
              <a:buChar char="•"/>
            </a:pPr>
            <a:r>
              <a:rPr lang="en-US" sz="1800" b="1" dirty="0" smtClean="0"/>
              <a:t>(2 Timothy</a:t>
            </a:r>
            <a:r>
              <a:rPr lang="en-US" sz="1800" b="1" baseline="0" dirty="0" smtClean="0"/>
              <a:t> 3:12), </a:t>
            </a:r>
            <a:r>
              <a:rPr lang="en-US" sz="1800" i="1" baseline="0" dirty="0" smtClean="0"/>
              <a:t>“</a:t>
            </a:r>
            <a:r>
              <a:rPr lang="en-US" sz="1800" i="1" dirty="0" smtClean="0"/>
              <a:t>Yes, and all who desire to live godly in Christ Jesus </a:t>
            </a:r>
            <a:r>
              <a:rPr lang="en-US" sz="1800" b="1" i="1" dirty="0" smtClean="0"/>
              <a:t>will</a:t>
            </a:r>
            <a:r>
              <a:rPr lang="en-US" sz="1800" i="1" dirty="0" smtClean="0"/>
              <a:t> </a:t>
            </a:r>
            <a:r>
              <a:rPr lang="en-US" sz="1800" b="1" i="1" dirty="0" smtClean="0"/>
              <a:t>suffer</a:t>
            </a:r>
            <a:r>
              <a:rPr lang="en-US" sz="1800" i="1" dirty="0" smtClean="0"/>
              <a:t> </a:t>
            </a:r>
            <a:r>
              <a:rPr lang="en-US" sz="1800" b="1" i="1" dirty="0" smtClean="0"/>
              <a:t>persecution</a:t>
            </a:r>
            <a:r>
              <a:rPr lang="en-US" sz="1800" i="1" dirty="0" smtClean="0"/>
              <a:t>.”</a:t>
            </a:r>
          </a:p>
          <a:p>
            <a:pPr marL="171450" indent="-171450">
              <a:buFont typeface="Arial" panose="020B0604020202020204" pitchFamily="34" charset="0"/>
              <a:buChar char="•"/>
            </a:pPr>
            <a:r>
              <a:rPr lang="en-US" sz="1800" i="1" dirty="0" smtClean="0"/>
              <a:t>It is appalling when mere</a:t>
            </a:r>
            <a:r>
              <a:rPr lang="en-US" sz="1800" i="1" baseline="0" dirty="0" smtClean="0"/>
              <a:t> opposition to a good thing can stop it in its tracks.  </a:t>
            </a:r>
          </a:p>
          <a:p>
            <a:pPr marL="171450" indent="-171450">
              <a:buFont typeface="Arial" panose="020B0604020202020204" pitchFamily="34" charset="0"/>
              <a:buChar char="•"/>
            </a:pPr>
            <a:endParaRPr lang="en-US" sz="1800" i="1" baseline="0" dirty="0" smtClean="0"/>
          </a:p>
          <a:p>
            <a:pPr marL="0" indent="0">
              <a:buFont typeface="Arial" panose="020B0604020202020204" pitchFamily="34" charset="0"/>
              <a:buNone/>
            </a:pPr>
            <a:r>
              <a:rPr lang="en-US" sz="1800" b="1" i="0" baseline="0" dirty="0" smtClean="0"/>
              <a:t>Quote: </a:t>
            </a:r>
            <a:r>
              <a:rPr lang="en-US" sz="1800" i="1" baseline="0" dirty="0" smtClean="0"/>
              <a:t>“</a:t>
            </a:r>
            <a:r>
              <a:rPr lang="en-US" sz="1800" dirty="0" smtClean="0">
                <a:effectLst/>
              </a:rPr>
              <a:t>The only thing necessary for the triumph of evil is for good men to do nothing.” </a:t>
            </a:r>
            <a:r>
              <a:rPr lang="en-US" sz="1800" u="none" dirty="0" smtClean="0">
                <a:solidFill>
                  <a:schemeClr val="tx1"/>
                </a:solidFill>
                <a:effectLst/>
                <a:hlinkClick r:id="rId3"/>
              </a:rPr>
              <a:t>Edmund Burke </a:t>
            </a:r>
            <a:endParaRPr lang="en-US" sz="1800" u="none" dirty="0" smtClean="0">
              <a:solidFill>
                <a:schemeClr val="tx1"/>
              </a:solidFill>
              <a:effectLst/>
            </a:endParaRPr>
          </a:p>
          <a:p>
            <a:pPr marL="171450" indent="-171450">
              <a:buFont typeface="Arial" panose="020B0604020202020204" pitchFamily="34" charset="0"/>
              <a:buChar char="•"/>
            </a:pPr>
            <a:endParaRPr lang="en-US" i="1" dirty="0"/>
          </a:p>
        </p:txBody>
      </p:sp>
      <p:sp>
        <p:nvSpPr>
          <p:cNvPr id="4" name="Slide Number Placeholder 3"/>
          <p:cNvSpPr>
            <a:spLocks noGrp="1"/>
          </p:cNvSpPr>
          <p:nvPr>
            <p:ph type="sldNum" sz="quarter" idx="10"/>
          </p:nvPr>
        </p:nvSpPr>
        <p:spPr/>
        <p:txBody>
          <a:bodyPr/>
          <a:lstStyle/>
          <a:p>
            <a:fld id="{F80308D3-0E67-4176-A74C-9BBD0C971A61}" type="slidenum">
              <a:rPr lang="en-US" smtClean="0"/>
              <a:t>4</a:t>
            </a:fld>
            <a:endParaRPr lang="en-US" dirty="0"/>
          </a:p>
        </p:txBody>
      </p:sp>
    </p:spTree>
    <p:extLst>
      <p:ext uri="{BB962C8B-B14F-4D97-AF65-F5344CB8AC3E}">
        <p14:creationId xmlns:p14="http://schemas.microsoft.com/office/powerpoint/2010/main" val="2134524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133850"/>
          </a:xfrm>
        </p:spPr>
        <p:txBody>
          <a:bodyPr/>
          <a:lstStyle/>
          <a:p>
            <a:r>
              <a:rPr lang="en-US" sz="1800" dirty="0" smtClean="0"/>
              <a:t>In</a:t>
            </a:r>
            <a:r>
              <a:rPr lang="en-US" sz="1800" baseline="0" dirty="0" smtClean="0"/>
              <a:t> truth, God’s word has been confirmed, and the evidence is sufficient for the honest heart!</a:t>
            </a:r>
          </a:p>
          <a:p>
            <a:endParaRPr lang="en-US" sz="1800" baseline="0" dirty="0" smtClean="0"/>
          </a:p>
          <a:p>
            <a:r>
              <a:rPr lang="en-US" sz="1800" b="1" baseline="0" dirty="0" smtClean="0"/>
              <a:t>(Acts 17:30-31), </a:t>
            </a:r>
            <a:r>
              <a:rPr lang="en-US" sz="1800" i="1" baseline="0" dirty="0" smtClean="0"/>
              <a:t>“</a:t>
            </a:r>
            <a:r>
              <a:rPr lang="en-US" sz="1800" i="1" dirty="0" smtClean="0"/>
              <a:t>Truly, these times of ignorance God overlooked, but now commands all men everywhere to repent, </a:t>
            </a:r>
            <a:r>
              <a:rPr lang="en-US" sz="1800" i="1" baseline="30000" dirty="0" smtClean="0"/>
              <a:t>31 </a:t>
            </a:r>
            <a:r>
              <a:rPr lang="en-US" sz="1800" i="1" dirty="0" smtClean="0"/>
              <a:t>because He has appointed a day on which He will judge the world in righteousness by the Man whom He has ordained. He has given assurance of this to all by raising Him from the dead.”</a:t>
            </a:r>
          </a:p>
          <a:p>
            <a:endParaRPr lang="en-US" sz="1800" dirty="0" smtClean="0"/>
          </a:p>
          <a:p>
            <a:pPr marL="171450" indent="-171450">
              <a:buFont typeface="Arial" panose="020B0604020202020204" pitchFamily="34" charset="0"/>
              <a:buChar char="•"/>
            </a:pPr>
            <a:r>
              <a:rPr lang="en-US" sz="1800" dirty="0" smtClean="0"/>
              <a:t>However, some people allow other things (desire for men’s approval) to preclude their professing their faith. </a:t>
            </a:r>
            <a:r>
              <a:rPr lang="en-US" sz="1800" b="1" dirty="0" smtClean="0"/>
              <a:t>(READ John</a:t>
            </a:r>
            <a:r>
              <a:rPr lang="en-US" sz="1800" b="1" baseline="0" dirty="0" smtClean="0"/>
              <a:t> 5:39-47)</a:t>
            </a:r>
            <a:endParaRPr lang="en-US" sz="1800" b="1" dirty="0"/>
          </a:p>
        </p:txBody>
      </p:sp>
      <p:sp>
        <p:nvSpPr>
          <p:cNvPr id="4" name="Slide Number Placeholder 3"/>
          <p:cNvSpPr>
            <a:spLocks noGrp="1"/>
          </p:cNvSpPr>
          <p:nvPr>
            <p:ph type="sldNum" sz="quarter" idx="10"/>
          </p:nvPr>
        </p:nvSpPr>
        <p:spPr/>
        <p:txBody>
          <a:bodyPr/>
          <a:lstStyle/>
          <a:p>
            <a:fld id="{F80308D3-0E67-4176-A74C-9BBD0C971A61}" type="slidenum">
              <a:rPr lang="en-US" smtClean="0"/>
              <a:t>5</a:t>
            </a:fld>
            <a:endParaRPr lang="en-US" dirty="0"/>
          </a:p>
        </p:txBody>
      </p:sp>
    </p:spTree>
    <p:extLst>
      <p:ext uri="{BB962C8B-B14F-4D97-AF65-F5344CB8AC3E}">
        <p14:creationId xmlns:p14="http://schemas.microsoft.com/office/powerpoint/2010/main" val="306876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Entire account (Matthew 25:14-30)</a:t>
            </a:r>
          </a:p>
          <a:p>
            <a:endParaRPr lang="en-US" sz="1800" dirty="0" smtClean="0"/>
          </a:p>
          <a:p>
            <a:pPr marL="171450" indent="-171450">
              <a:buFont typeface="Arial" panose="020B0604020202020204" pitchFamily="34" charset="0"/>
              <a:buChar char="•"/>
            </a:pPr>
            <a:r>
              <a:rPr lang="en-US" sz="1800" b="1" dirty="0" smtClean="0"/>
              <a:t>(25),</a:t>
            </a:r>
            <a:r>
              <a:rPr lang="en-US" sz="1800" b="1" baseline="0" dirty="0" smtClean="0"/>
              <a:t> </a:t>
            </a:r>
            <a:r>
              <a:rPr lang="en-US" sz="1800" i="1" dirty="0" smtClean="0"/>
              <a:t>“And I was afraid,</a:t>
            </a:r>
            <a:r>
              <a:rPr lang="en-US" sz="1800" i="1" baseline="0" dirty="0" smtClean="0"/>
              <a:t> and went and hid your talent in the ground.” </a:t>
            </a:r>
            <a:r>
              <a:rPr lang="en-US" sz="1800" b="1" baseline="0" dirty="0" smtClean="0"/>
              <a:t>(26), </a:t>
            </a:r>
            <a:r>
              <a:rPr lang="en-US" sz="1800" i="1" baseline="0" dirty="0" smtClean="0"/>
              <a:t>“You wicked and lazy servant.”</a:t>
            </a:r>
          </a:p>
          <a:p>
            <a:pPr marL="0" indent="0">
              <a:buFont typeface="Arial" panose="020B0604020202020204" pitchFamily="34" charset="0"/>
              <a:buNone/>
            </a:pPr>
            <a:r>
              <a:rPr lang="en-US" sz="1800" b="1" baseline="0" dirty="0" smtClean="0"/>
              <a:t>(Note:  Fear can be overcame.  However, for many, fear is simply a way of rationalizing and unwillingness to obey God!)</a:t>
            </a:r>
          </a:p>
          <a:p>
            <a:pPr marL="0" indent="0">
              <a:buFont typeface="Arial" panose="020B0604020202020204" pitchFamily="34" charset="0"/>
              <a:buNone/>
            </a:pPr>
            <a:endParaRPr lang="en-US" sz="1800" b="1" baseline="0" dirty="0" smtClean="0"/>
          </a:p>
          <a:p>
            <a:pPr marL="171450" indent="-171450">
              <a:buFont typeface="Arial" panose="020B0604020202020204" pitchFamily="34" charset="0"/>
              <a:buChar char="•"/>
            </a:pPr>
            <a:r>
              <a:rPr lang="en-US" sz="1800" b="1" baseline="0" dirty="0" smtClean="0"/>
              <a:t>(30), </a:t>
            </a:r>
            <a:r>
              <a:rPr lang="en-US" sz="1800" b="0" i="1" baseline="0" dirty="0" smtClean="0"/>
              <a:t>“And cast the unprofitable servant into the outer darkness.  There will be weeping and gnashing of teeth.”</a:t>
            </a:r>
            <a:endParaRPr lang="en-US" sz="1800" b="0" i="1"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80308D3-0E67-4176-A74C-9BBD0C971A61}" type="slidenum">
              <a:rPr lang="en-US" smtClean="0"/>
              <a:t>6</a:t>
            </a:fld>
            <a:endParaRPr lang="en-US" dirty="0"/>
          </a:p>
        </p:txBody>
      </p:sp>
    </p:spTree>
    <p:extLst>
      <p:ext uri="{BB962C8B-B14F-4D97-AF65-F5344CB8AC3E}">
        <p14:creationId xmlns:p14="http://schemas.microsoft.com/office/powerpoint/2010/main" val="3748004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(Matthew 10:32-33), </a:t>
            </a:r>
            <a:r>
              <a:rPr lang="en-US" sz="2000" i="1" dirty="0" smtClean="0"/>
              <a:t>“Therefore whoever confesses Me before men, him I will also confess before My Father who is in heaven. </a:t>
            </a:r>
            <a:r>
              <a:rPr lang="en-US" sz="2000" i="1" baseline="30000" dirty="0" smtClean="0"/>
              <a:t>33 </a:t>
            </a:r>
            <a:r>
              <a:rPr lang="en-US" sz="2000" i="1" dirty="0" smtClean="0"/>
              <a:t>But whoever denies Me before men, him I will also deny before My Father who is in heaven.</a:t>
            </a:r>
            <a:endParaRPr lang="en-US" sz="2000" i="1" baseline="0" dirty="0" smtClean="0"/>
          </a:p>
          <a:p>
            <a:endParaRPr lang="en-US" b="0" i="0" dirty="0"/>
          </a:p>
        </p:txBody>
      </p:sp>
      <p:sp>
        <p:nvSpPr>
          <p:cNvPr id="4" name="Slide Number Placeholder 3"/>
          <p:cNvSpPr>
            <a:spLocks noGrp="1"/>
          </p:cNvSpPr>
          <p:nvPr>
            <p:ph type="sldNum" sz="quarter" idx="10"/>
          </p:nvPr>
        </p:nvSpPr>
        <p:spPr/>
        <p:txBody>
          <a:bodyPr/>
          <a:lstStyle/>
          <a:p>
            <a:fld id="{F80308D3-0E67-4176-A74C-9BBD0C971A61}" type="slidenum">
              <a:rPr lang="en-US" smtClean="0"/>
              <a:t>7</a:t>
            </a:fld>
            <a:endParaRPr lang="en-US" dirty="0"/>
          </a:p>
        </p:txBody>
      </p:sp>
    </p:spTree>
    <p:extLst>
      <p:ext uri="{BB962C8B-B14F-4D97-AF65-F5344CB8AC3E}">
        <p14:creationId xmlns:p14="http://schemas.microsoft.com/office/powerpoint/2010/main" val="2082726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useBgFill="1">
        <p:nvSpPr>
          <p:cNvPr id="13" name="Freeform 12"/>
          <p:cNvSpPr/>
          <p:nvPr/>
        </p:nvSpPr>
        <p:spPr>
          <a:xfrm>
            <a:off x="-8467" y="-16933"/>
            <a:ext cx="8754534" cy="6451600"/>
          </a:xfrm>
          <a:custGeom>
            <a:avLst/>
            <a:gdLst/>
            <a:ahLst/>
            <a:cxnLst/>
            <a:rect l="l" t="t" r="r" b="b"/>
            <a:pathLst>
              <a:path w="8754534" h="6451600">
                <a:moveTo>
                  <a:pt x="8373534" y="0"/>
                </a:moveTo>
                <a:lnTo>
                  <a:pt x="8754534" y="5994400"/>
                </a:lnTo>
                <a:lnTo>
                  <a:pt x="0" y="6451600"/>
                </a:lnTo>
                <a:lnTo>
                  <a:pt x="0" y="0"/>
                </a:lnTo>
                <a:lnTo>
                  <a:pt x="8373534" y="0"/>
                </a:lnTo>
                <a:close/>
              </a:path>
            </a:pathLst>
          </a:cu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10379" y="4445000"/>
            <a:ext cx="8464695" cy="1715811"/>
          </a:xfrm>
          <a:custGeom>
            <a:avLst/>
            <a:gdLst/>
            <a:ahLst/>
            <a:cxnLst/>
            <a:rect l="l" t="t" r="r" b="b"/>
            <a:pathLst>
              <a:path w="8428428" h="1878553">
                <a:moveTo>
                  <a:pt x="0" y="438229"/>
                </a:moveTo>
                <a:lnTo>
                  <a:pt x="8343246" y="0"/>
                </a:lnTo>
                <a:lnTo>
                  <a:pt x="8428428" y="1424838"/>
                </a:lnTo>
                <a:lnTo>
                  <a:pt x="7515" y="1878553"/>
                </a:lnTo>
                <a:lnTo>
                  <a:pt x="0" y="438229"/>
                </a:ln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2864" y="0"/>
            <a:ext cx="5811235" cy="321615"/>
          </a:xfrm>
          <a:custGeom>
            <a:avLst/>
            <a:gdLst/>
            <a:ahLst/>
            <a:cxnLst/>
            <a:rect l="l" t="t" r="r" b="b"/>
            <a:pathLst>
              <a:path w="5811235" h="321615">
                <a:moveTo>
                  <a:pt x="0" y="0"/>
                </a:moveTo>
                <a:lnTo>
                  <a:pt x="5811235" y="0"/>
                </a:lnTo>
                <a:lnTo>
                  <a:pt x="1" y="321615"/>
                </a:lnTo>
                <a:cubicBezTo>
                  <a:pt x="1" y="214410"/>
                  <a:pt x="0" y="107205"/>
                  <a:pt x="0" y="0"/>
                </a:cubicBez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30" name="Freeform 29"/>
          <p:cNvSpPr/>
          <p:nvPr/>
        </p:nvSpPr>
        <p:spPr>
          <a:xfrm rot="21420000">
            <a:off x="-170768" y="213023"/>
            <a:ext cx="8480534" cy="5746008"/>
          </a:xfrm>
          <a:custGeom>
            <a:avLst/>
            <a:gdLst/>
            <a:ahLst/>
            <a:cxnLst/>
            <a:rect l="l" t="t" r="r" b="b"/>
            <a:pathLst>
              <a:path w="11307378" h="5746008">
                <a:moveTo>
                  <a:pt x="11270997" y="0"/>
                </a:moveTo>
                <a:lnTo>
                  <a:pt x="11307378" y="5746008"/>
                </a:lnTo>
                <a:lnTo>
                  <a:pt x="1" y="574313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2" name="Title 1"/>
          <p:cNvSpPr>
            <a:spLocks noGrp="1"/>
          </p:cNvSpPr>
          <p:nvPr>
            <p:ph type="ctrTitle"/>
          </p:nvPr>
        </p:nvSpPr>
        <p:spPr>
          <a:xfrm rot="21420000">
            <a:off x="451416" y="668338"/>
            <a:ext cx="7533524" cy="2766528"/>
          </a:xfrm>
        </p:spPr>
        <p:txBody>
          <a:bodyPr anchor="b">
            <a:normAutofit/>
          </a:bodyPr>
          <a:lstStyle>
            <a:lvl1pPr algn="r">
              <a:defRPr sz="7200"/>
            </a:lvl1pPr>
          </a:lstStyle>
          <a:p>
            <a:r>
              <a:rPr lang="en-US" smtClean="0"/>
              <a:t>Click to edit Master title style</a:t>
            </a:r>
            <a:endParaRPr lang="en-US" dirty="0"/>
          </a:p>
        </p:txBody>
      </p:sp>
      <p:sp>
        <p:nvSpPr>
          <p:cNvPr id="3" name="Subtitle 2"/>
          <p:cNvSpPr>
            <a:spLocks noGrp="1"/>
          </p:cNvSpPr>
          <p:nvPr>
            <p:ph type="subTitle" idx="1"/>
          </p:nvPr>
        </p:nvSpPr>
        <p:spPr>
          <a:xfrm rot="21420000">
            <a:off x="554462" y="3446830"/>
            <a:ext cx="7512060" cy="550333"/>
          </a:xfrm>
        </p:spPr>
        <p:txBody>
          <a:bodyPr anchor="t">
            <a:noAutofit/>
          </a:bodyPr>
          <a:lstStyle>
            <a:lvl1pPr marL="0" indent="0" algn="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rot="21420000">
            <a:off x="3669071" y="4714242"/>
            <a:ext cx="4607740" cy="942356"/>
          </a:xfrm>
        </p:spPr>
        <p:txBody>
          <a:bodyPr/>
          <a:lstStyle>
            <a:lvl1pPr algn="ctr">
              <a:defRPr sz="4200">
                <a:solidFill>
                  <a:schemeClr val="accent1">
                    <a:lumMod val="60000"/>
                    <a:lumOff val="40000"/>
                  </a:schemeClr>
                </a:solidFill>
              </a:defRPr>
            </a:lvl1pPr>
          </a:lstStyle>
          <a:p>
            <a:fld id="{DB78A697-9D75-4DE8-8C28-1296A6CF43C1}" type="datetimeFigureOut">
              <a:rPr lang="en-US" smtClean="0"/>
              <a:t>6/16/2014</a:t>
            </a:fld>
            <a:endParaRPr lang="en-US" dirty="0"/>
          </a:p>
        </p:txBody>
      </p:sp>
      <p:sp>
        <p:nvSpPr>
          <p:cNvPr id="5" name="Footer Placeholder 4"/>
          <p:cNvSpPr>
            <a:spLocks noGrp="1"/>
          </p:cNvSpPr>
          <p:nvPr>
            <p:ph type="ftr" sz="quarter" idx="11"/>
          </p:nvPr>
        </p:nvSpPr>
        <p:spPr>
          <a:xfrm rot="21420000">
            <a:off x="9144" y="4956048"/>
            <a:ext cx="2990088" cy="914400"/>
          </a:xfrm>
          <a:noFill/>
        </p:spPr>
        <p:txBody>
          <a:bodyPr wrap="square" rtlCol="0">
            <a:spAutoFit/>
          </a:bodyPr>
          <a:lstStyle>
            <a:lvl1pPr>
              <a:defRPr lang="en-US" sz="4200" dirty="0"/>
            </a:lvl1pPr>
          </a:lstStyle>
          <a:p>
            <a:pPr algn="r"/>
            <a:endParaRPr lang="en-US" dirty="0"/>
          </a:p>
        </p:txBody>
      </p:sp>
      <p:sp>
        <p:nvSpPr>
          <p:cNvPr id="6" name="Slide Number Placeholder 5"/>
          <p:cNvSpPr>
            <a:spLocks noGrp="1"/>
          </p:cNvSpPr>
          <p:nvPr>
            <p:ph type="sldNum" sz="quarter" idx="12"/>
          </p:nvPr>
        </p:nvSpPr>
        <p:spPr>
          <a:xfrm rot="21420000">
            <a:off x="7401518" y="3819948"/>
            <a:ext cx="680390" cy="498470"/>
          </a:xfrm>
        </p:spPr>
        <p:txBody>
          <a:bodyPr/>
          <a:lstStyle>
            <a:lvl1pPr>
              <a:defRPr sz="2400">
                <a:solidFill>
                  <a:schemeClr val="tx1">
                    <a:lumMod val="75000"/>
                    <a:lumOff val="25000"/>
                  </a:schemeClr>
                </a:solidFill>
              </a:defRPr>
            </a:lvl1pPr>
          </a:lstStyle>
          <a:p>
            <a:fld id="{6D22F896-40B5-4ADD-8801-0D06FADFA095}" type="slidenum">
              <a:rPr lang="en-US" smtClean="0"/>
              <a:pPr/>
              <a:t>‹#›</a:t>
            </a:fld>
            <a:endParaRPr lang="en-US" dirty="0"/>
          </a:p>
        </p:txBody>
      </p:sp>
      <p:sp>
        <p:nvSpPr>
          <p:cNvPr id="33" name="5-Point Star 32"/>
          <p:cNvSpPr/>
          <p:nvPr/>
        </p:nvSpPr>
        <p:spPr>
          <a:xfrm rot="21420000">
            <a:off x="3121951" y="5057183"/>
            <a:ext cx="515386" cy="515386"/>
          </a:xfrm>
          <a:prstGeom prst="star5">
            <a:avLst>
              <a:gd name="adj" fmla="val 26693"/>
              <a:gd name="hf" fmla="val 105146"/>
              <a:gd name="vf" fmla="val 110557"/>
            </a:avLst>
          </a:prstGeom>
          <a:solidFill>
            <a:schemeClr val="accent1">
              <a:lumMod val="60000"/>
              <a:lumOff val="40000"/>
              <a:alpha val="50000"/>
            </a:schemeClr>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2589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4106333"/>
            <a:ext cx="7796031" cy="58884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4351" y="685800"/>
            <a:ext cx="7794385" cy="319490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514335" y="4702923"/>
            <a:ext cx="7796046" cy="682472"/>
          </a:xfrm>
        </p:spPr>
        <p:txBody>
          <a:bodyPr anchor="t"/>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F3075A-B3CA-4308-8288-4AA3FDE33D80}" type="datetimeFigureOut">
              <a:rPr lang="en-US" smtClean="0"/>
              <a:t>6/16/2014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1048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7677" cy="3194903"/>
          </a:xfrm>
        </p:spPr>
        <p:txBody>
          <a:bodyPr anchor="ctr">
            <a:normAutofit/>
          </a:bodyPr>
          <a:lstStyle>
            <a:lvl1pPr algn="ctr">
              <a:defRPr sz="48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4335" y="4106333"/>
            <a:ext cx="7796047" cy="1273606"/>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674B8D-FEEF-4ACC-AE11-BD533592BCDC}" type="datetimeFigureOut">
              <a:rPr lang="en-US" smtClean="0"/>
              <a:t>6/16/2014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48904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99" y="685800"/>
            <a:ext cx="7143765" cy="2916704"/>
          </a:xfrm>
        </p:spPr>
        <p:txBody>
          <a:bodyPr anchor="ctr">
            <a:normAutofit/>
          </a:bodyPr>
          <a:lstStyle>
            <a:lvl1pPr algn="ctr">
              <a:defRPr sz="48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162698" y="3610032"/>
            <a:ext cx="6500967" cy="377768"/>
          </a:xfrm>
        </p:spPr>
        <p:txBody>
          <a:bodyPr anchor="t">
            <a:normAutofit/>
          </a:bodyPr>
          <a:lstStyle>
            <a:lvl1pPr marL="0" indent="0" algn="r">
              <a:buNone/>
              <a:defRPr sz="1400">
                <a:solidFill>
                  <a:schemeClr val="tx1">
                    <a:lumMod val="50000"/>
                    <a:lumOff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14351" y="4106334"/>
            <a:ext cx="7797662" cy="1268252"/>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326006-7E0B-4944-9FC8-8FFECA54B11C}" type="datetimeFigureOut">
              <a:rPr lang="en-US" smtClean="0"/>
              <a:t>6/16/2014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0" name="TextBox 9"/>
          <p:cNvSpPr txBox="1"/>
          <p:nvPr/>
        </p:nvSpPr>
        <p:spPr>
          <a:xfrm>
            <a:off x="404280" y="88785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1" name="TextBox 10"/>
          <p:cNvSpPr txBox="1"/>
          <p:nvPr/>
        </p:nvSpPr>
        <p:spPr>
          <a:xfrm>
            <a:off x="7897147" y="290648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00962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14351" y="1723855"/>
            <a:ext cx="7796030" cy="2511835"/>
          </a:xfrm>
        </p:spPr>
        <p:txBody>
          <a:bodyPr anchor="b">
            <a:normAutofit/>
          </a:bodyPr>
          <a:lstStyle>
            <a:lvl1pPr algn="l">
              <a:defRPr sz="48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4351" y="4247468"/>
            <a:ext cx="7796030" cy="1140644"/>
          </a:xfrm>
        </p:spPr>
        <p:txBody>
          <a:bodyPr anchor="t">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A3413-B80B-4905-8668-7292F4C8B0D5}" type="datetimeFigureOut">
              <a:rPr lang="en-US" smtClean="0"/>
              <a:t>6/16/2014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48859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514351" y="685801"/>
            <a:ext cx="7796030" cy="1151965"/>
          </a:xfrm>
        </p:spPr>
        <p:txBody>
          <a:bodyPr/>
          <a:lstStyle>
            <a:lvl1pPr algn="ctr">
              <a:defRPr/>
            </a:lvl1pPr>
          </a:lstStyle>
          <a:p>
            <a:r>
              <a:rPr lang="en-US" smtClean="0"/>
              <a:t>Click to edit Master title style</a:t>
            </a:r>
            <a:endParaRPr lang="en-US" dirty="0"/>
          </a:p>
        </p:txBody>
      </p:sp>
      <p:sp>
        <p:nvSpPr>
          <p:cNvPr id="7" name="Text Placeholder 2"/>
          <p:cNvSpPr>
            <a:spLocks noGrp="1"/>
          </p:cNvSpPr>
          <p:nvPr>
            <p:ph type="body" idx="1"/>
          </p:nvPr>
        </p:nvSpPr>
        <p:spPr>
          <a:xfrm>
            <a:off x="514352"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14352"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175967"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175966"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827785"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827785"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4019662-C6A4-45F9-A235-129F0C1DEF43}" type="datetimeFigureOut">
              <a:rPr lang="en-US" smtClean="0"/>
              <a:t>6/16/2014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40696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514351" y="685801"/>
            <a:ext cx="7797662" cy="1151965"/>
          </a:xfrm>
        </p:spPr>
        <p:txBody>
          <a:bodyPr/>
          <a:lstStyle>
            <a:lvl1pPr algn="ctr">
              <a:defRPr/>
            </a:lvl1pPr>
          </a:lstStyle>
          <a:p>
            <a:r>
              <a:rPr lang="en-US" smtClean="0"/>
              <a:t>Click to edit Master title style</a:t>
            </a:r>
            <a:endParaRPr lang="en-US" dirty="0"/>
          </a:p>
        </p:txBody>
      </p:sp>
      <p:sp>
        <p:nvSpPr>
          <p:cNvPr id="19" name="Text Placeholder 2"/>
          <p:cNvSpPr>
            <a:spLocks noGrp="1"/>
          </p:cNvSpPr>
          <p:nvPr>
            <p:ph type="body" idx="1"/>
          </p:nvPr>
        </p:nvSpPr>
        <p:spPr>
          <a:xfrm>
            <a:off x="518880"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14335" y="2063396"/>
            <a:ext cx="2482596" cy="1536725"/>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518880" y="4389288"/>
            <a:ext cx="2482596" cy="98529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17805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176999" y="2063396"/>
            <a:ext cx="2482596" cy="1535237"/>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3176998" y="4389286"/>
            <a:ext cx="2483655" cy="98530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82670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826614" y="2063394"/>
            <a:ext cx="2482596" cy="1537196"/>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5826614" y="4389284"/>
            <a:ext cx="2482596" cy="98530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09BB764-976A-4040-BDCA-252C91CEE939}" type="datetimeFigureOut">
              <a:rPr lang="en-US" smtClean="0"/>
              <a:t>6/16/2014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94168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514351" y="2063396"/>
            <a:ext cx="7796030" cy="331119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4FC935-CE77-4008-BAD9-6108F00BE393}" type="datetimeFigureOut">
              <a:rPr lang="en-US" smtClean="0"/>
              <a:t>6/16/2014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165815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1896" y="685801"/>
            <a:ext cx="1698485" cy="4688785"/>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514351" y="685801"/>
            <a:ext cx="5928323" cy="468878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C562D5-4244-4B26-B385-E71032EABECD}" type="datetimeFigureOut">
              <a:rPr lang="en-US" smtClean="0"/>
              <a:t>6/16/2014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8824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514351" y="2063396"/>
            <a:ext cx="7796030" cy="33111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DBD967-1B7E-40AA-AAF7-BA98E0E039F7}" type="datetimeFigureOut">
              <a:rPr lang="en-US" smtClean="0"/>
              <a:t>6/16/2014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10200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6030" cy="3193487"/>
          </a:xfrm>
        </p:spPr>
        <p:txBody>
          <a:bodyPr anchor="b">
            <a:normAutofit/>
          </a:bodyPr>
          <a:lstStyle>
            <a:lvl1pPr algn="l">
              <a:defRPr sz="5400"/>
            </a:lvl1pPr>
          </a:lstStyle>
          <a:p>
            <a:r>
              <a:rPr lang="en-US" smtClean="0"/>
              <a:t>Click to edit Master title style</a:t>
            </a:r>
            <a:endParaRPr lang="en-US" dirty="0"/>
          </a:p>
        </p:txBody>
      </p:sp>
      <p:sp>
        <p:nvSpPr>
          <p:cNvPr id="3" name="Text Placeholder 2"/>
          <p:cNvSpPr>
            <a:spLocks noGrp="1"/>
          </p:cNvSpPr>
          <p:nvPr>
            <p:ph type="body" idx="1"/>
          </p:nvPr>
        </p:nvSpPr>
        <p:spPr>
          <a:xfrm>
            <a:off x="514351" y="3742267"/>
            <a:ext cx="7796030" cy="1639614"/>
          </a:xfrm>
        </p:spPr>
        <p:txBody>
          <a:bodyPr anchor="t">
            <a:normAutofit/>
          </a:bodyPr>
          <a:lstStyle>
            <a:lvl1pPr marL="0" indent="0" algn="l">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D1490F-3E6A-4544-9694-22B6007FE3C6}" type="datetimeFigureOut">
              <a:rPr lang="en-US" smtClean="0"/>
              <a:t>6/16/2014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47376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7662" cy="1158140"/>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514350" y="2063396"/>
            <a:ext cx="3816536" cy="3311189"/>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495478" y="2063396"/>
            <a:ext cx="3814904" cy="3311189"/>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AF9620-38BC-4982-922B-C904A70C41DD}" type="datetimeFigureOut">
              <a:rPr lang="en-US" smtClean="0"/>
              <a:t>6/16/2014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2609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6030" cy="115814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39569" y="2063396"/>
            <a:ext cx="3591317"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514352" y="2861733"/>
            <a:ext cx="3816534" cy="2512852"/>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15340" y="2063396"/>
            <a:ext cx="3596671"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495477" y="2861733"/>
            <a:ext cx="3816535" cy="2512852"/>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956FC6-E80E-40CB-B83C-A6FFE3EF0BA6}" type="datetimeFigureOut">
              <a:rPr lang="en-US" smtClean="0"/>
              <a:t>6/16/2014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66638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FF863F-52DC-41B2-9D00-5A4E5632AC32}" type="datetimeFigureOut">
              <a:rPr lang="en-US" smtClean="0"/>
              <a:t>6/16/2014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2057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B55614-3909-43DC-A067-7F9842F8B81D}" type="datetimeFigureOut">
              <a:rPr lang="en-US" smtClean="0"/>
              <a:t>6/16/2014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1129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232" y="685800"/>
            <a:ext cx="3095145" cy="2023252"/>
          </a:xfrm>
        </p:spPr>
        <p:txBody>
          <a:bodyPr anchor="b">
            <a:normAutofit/>
          </a:bodyPr>
          <a:lstStyle>
            <a:lvl1pPr algn="ctr">
              <a:defRPr sz="3600"/>
            </a:lvl1pPr>
          </a:lstStyle>
          <a:p>
            <a:r>
              <a:rPr lang="en-US" smtClean="0"/>
              <a:t>Click to edit Master title style</a:t>
            </a:r>
            <a:endParaRPr lang="en-US" dirty="0"/>
          </a:p>
        </p:txBody>
      </p:sp>
      <p:sp>
        <p:nvSpPr>
          <p:cNvPr id="10" name="Content Placeholder 2"/>
          <p:cNvSpPr>
            <a:spLocks noGrp="1"/>
          </p:cNvSpPr>
          <p:nvPr>
            <p:ph sz="quarter" idx="13"/>
          </p:nvPr>
        </p:nvSpPr>
        <p:spPr>
          <a:xfrm>
            <a:off x="3784600" y="685801"/>
            <a:ext cx="4525781" cy="468878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232" y="2709053"/>
            <a:ext cx="3095146" cy="2665533"/>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29323-6A73-409C-86A6-9EAF0F851121}" type="datetimeFigureOut">
              <a:rPr lang="en-US" smtClean="0"/>
              <a:t>6/16/2014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3528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0"/>
            <a:ext cx="4408172" cy="2023252"/>
          </a:xfrm>
        </p:spPr>
        <p:txBody>
          <a:bodyPr anchor="b">
            <a:normAutofit/>
          </a:bodyPr>
          <a:lstStyle>
            <a:lvl1pPr algn="ct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47740" y="1"/>
            <a:ext cx="3162641" cy="507153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514351" y="2709053"/>
            <a:ext cx="4408171" cy="2362481"/>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240176-F1D3-49EC-82F4-0915A3AC4184}" type="datetimeFigureOut">
              <a:rPr lang="en-US" smtClean="0"/>
              <a:t>6/16/2014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2894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0" name="Group 9"/>
          <p:cNvGrpSpPr/>
          <p:nvPr/>
        </p:nvGrpSpPr>
        <p:grpSpPr>
          <a:xfrm>
            <a:off x="-19048" y="1"/>
            <a:ext cx="9004013" cy="6644081"/>
            <a:chOff x="-25397" y="0"/>
            <a:chExt cx="12005350" cy="6644081"/>
          </a:xfrm>
        </p:grpSpPr>
        <p:sp useBgFill="1">
          <p:nvSpPr>
            <p:cNvPr id="11" name="Rectangle 10"/>
            <p:cNvSpPr/>
            <p:nvPr/>
          </p:nvSpPr>
          <p:spPr>
            <a:xfrm>
              <a:off x="1" y="0"/>
              <a:ext cx="11979952" cy="6644081"/>
            </a:xfrm>
            <a:prstGeom prst="rect">
              <a:avLst/>
            </a:pr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13" name="Rectangle 12"/>
            <p:cNvSpPr/>
            <p:nvPr/>
          </p:nvSpPr>
          <p:spPr>
            <a:xfrm>
              <a:off x="1" y="5600215"/>
              <a:ext cx="11706512" cy="780581"/>
            </a:xfrm>
            <a:prstGeom prst="rect">
              <a:avLst/>
            </a:pr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25397" y="0"/>
              <a:ext cx="11773291" cy="6419514"/>
            </a:xfrm>
            <a:custGeom>
              <a:avLst/>
              <a:gdLst/>
              <a:ahLst/>
              <a:cxnLst/>
              <a:rect l="l" t="t" r="r" b="b"/>
              <a:pathLst>
                <a:path w="11773291" h="6419514">
                  <a:moveTo>
                    <a:pt x="11750059" y="0"/>
                  </a:moveTo>
                  <a:lnTo>
                    <a:pt x="11773291" y="6419514"/>
                  </a:lnTo>
                  <a:lnTo>
                    <a:pt x="0" y="641104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grpSp>
      <p:sp>
        <p:nvSpPr>
          <p:cNvPr id="2" name="Title Placeholder 1"/>
          <p:cNvSpPr>
            <a:spLocks noGrp="1"/>
          </p:cNvSpPr>
          <p:nvPr>
            <p:ph type="title"/>
          </p:nvPr>
        </p:nvSpPr>
        <p:spPr>
          <a:xfrm>
            <a:off x="514351" y="685801"/>
            <a:ext cx="7797662" cy="11519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514351" y="2063396"/>
            <a:ext cx="7797662" cy="331118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73562" y="5757334"/>
            <a:ext cx="2838450" cy="498470"/>
          </a:xfrm>
          <a:prstGeom prst="rect">
            <a:avLst/>
          </a:prstGeom>
        </p:spPr>
        <p:txBody>
          <a:bodyPr vert="horz" lIns="91440" tIns="45720" rIns="91440" bIns="45720" rtlCol="0" anchor="ctr"/>
          <a:lstStyle>
            <a:lvl1pPr algn="r">
              <a:defRPr sz="2800" cap="all" baseline="0">
                <a:solidFill>
                  <a:schemeClr val="accent1">
                    <a:lumMod val="60000"/>
                    <a:lumOff val="40000"/>
                  </a:schemeClr>
                </a:solidFill>
              </a:defRPr>
            </a:lvl1pPr>
          </a:lstStyle>
          <a:p>
            <a:fld id="{50172865-FBF0-458A-BAFF-4F75173770F5}" type="datetimeFigureOut">
              <a:rPr lang="en-US" smtClean="0"/>
              <a:t>6/16/2014</a:t>
            </a:fld>
            <a:endParaRPr lang="en-US" dirty="0"/>
          </a:p>
        </p:txBody>
      </p:sp>
      <p:sp>
        <p:nvSpPr>
          <p:cNvPr id="5" name="Footer Placeholder 4"/>
          <p:cNvSpPr>
            <a:spLocks noGrp="1"/>
          </p:cNvSpPr>
          <p:nvPr>
            <p:ph type="ftr" sz="quarter" idx="3"/>
          </p:nvPr>
        </p:nvSpPr>
        <p:spPr>
          <a:xfrm>
            <a:off x="514351" y="5757334"/>
            <a:ext cx="4124789" cy="498470"/>
          </a:xfrm>
          <a:prstGeom prst="rect">
            <a:avLst/>
          </a:prstGeom>
        </p:spPr>
        <p:txBody>
          <a:bodyPr vert="horz" lIns="91440" tIns="45720" rIns="91440" bIns="45720" rtlCol="0" anchor="ctr"/>
          <a:lstStyle>
            <a:lvl1pPr algn="l">
              <a:defRPr sz="2800" cap="all" baseline="0">
                <a:solidFill>
                  <a:schemeClr val="accent1">
                    <a:lumMod val="60000"/>
                    <a:lumOff val="40000"/>
                  </a:schemeClr>
                </a:solidFill>
              </a:defRPr>
            </a:lvl1pPr>
          </a:lstStyle>
          <a:p>
            <a:endParaRPr lang="en-US" dirty="0"/>
          </a:p>
        </p:txBody>
      </p:sp>
      <p:sp>
        <p:nvSpPr>
          <p:cNvPr id="6" name="Slide Number Placeholder 5"/>
          <p:cNvSpPr>
            <a:spLocks noGrp="1"/>
          </p:cNvSpPr>
          <p:nvPr>
            <p:ph type="sldNum" sz="quarter" idx="4"/>
          </p:nvPr>
        </p:nvSpPr>
        <p:spPr>
          <a:xfrm>
            <a:off x="4715341" y="5757334"/>
            <a:ext cx="680390" cy="498470"/>
          </a:xfrm>
          <a:prstGeom prst="rect">
            <a:avLst/>
          </a:prstGeom>
        </p:spPr>
        <p:txBody>
          <a:bodyPr vert="horz" lIns="91440" tIns="45720" rIns="91440" bIns="45720" rtlCol="0" anchor="ctr"/>
          <a:lstStyle>
            <a:lvl1pPr algn="ctr">
              <a:defRPr sz="2800" cap="all" baseline="0">
                <a:solidFill>
                  <a:schemeClr val="accent1">
                    <a:lumMod val="60000"/>
                    <a:lumOff val="40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854164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4400" kern="1200" cap="all" baseline="0">
          <a:solidFill>
            <a:schemeClr val="accent1">
              <a:lumMod val="60000"/>
              <a:lumOff val="40000"/>
            </a:schemeClr>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lumMod val="60000"/>
            <a:lumOff val="40000"/>
          </a:schemeClr>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lumMod val="60000"/>
            <a:lumOff val="40000"/>
          </a:schemeClr>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lumMod val="60000"/>
            <a:lumOff val="40000"/>
          </a:schemeClr>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lumMod val="60000"/>
            <a:lumOff val="40000"/>
          </a:schemeClr>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lumMod val="60000"/>
            <a:lumOff val="40000"/>
          </a:schemeClr>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lumMod val="60000"/>
            <a:lumOff val="40000"/>
          </a:schemeClr>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lumMod val="60000"/>
            <a:lumOff val="40000"/>
          </a:schemeClr>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lumMod val="60000"/>
            <a:lumOff val="40000"/>
          </a:schemeClr>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lumMod val="60000"/>
            <a:lumOff val="40000"/>
          </a:schemeClr>
        </a:buClr>
        <a:buSzPct val="160000"/>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92845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21420000">
            <a:off x="317618" y="1363427"/>
            <a:ext cx="7659489" cy="1772248"/>
          </a:xfrm>
        </p:spPr>
        <p:txBody>
          <a:bodyPr>
            <a:noAutofit/>
          </a:bodyPr>
          <a:lstStyle/>
          <a:p>
            <a:r>
              <a:rPr lang="en-US" dirty="0" smtClean="0">
                <a:solidFill>
                  <a:schemeClr val="accent1">
                    <a:lumMod val="50000"/>
                  </a:schemeClr>
                </a:solidFill>
              </a:rPr>
              <a:t>Hiding Your Faith</a:t>
            </a:r>
            <a:endParaRPr lang="en-US" dirty="0">
              <a:solidFill>
                <a:schemeClr val="accent1">
                  <a:lumMod val="50000"/>
                </a:schemeClr>
              </a:solidFill>
            </a:endParaRPr>
          </a:p>
        </p:txBody>
      </p:sp>
      <p:sp>
        <p:nvSpPr>
          <p:cNvPr id="3" name="Subtitle 2"/>
          <p:cNvSpPr>
            <a:spLocks noGrp="1"/>
          </p:cNvSpPr>
          <p:nvPr>
            <p:ph type="subTitle" idx="1"/>
          </p:nvPr>
        </p:nvSpPr>
        <p:spPr>
          <a:xfrm rot="21420000">
            <a:off x="727616" y="3116433"/>
            <a:ext cx="7316390" cy="782728"/>
          </a:xfrm>
        </p:spPr>
        <p:txBody>
          <a:bodyPr/>
          <a:lstStyle/>
          <a:p>
            <a:r>
              <a:rPr lang="en-US" sz="4800" dirty="0">
                <a:solidFill>
                  <a:schemeClr val="tx1">
                    <a:lumMod val="85000"/>
                    <a:lumOff val="15000"/>
                  </a:schemeClr>
                </a:solidFill>
              </a:rPr>
              <a:t>Psalm 25:1-5</a:t>
            </a:r>
          </a:p>
        </p:txBody>
      </p:sp>
    </p:spTree>
    <p:extLst>
      <p:ext uri="{BB962C8B-B14F-4D97-AF65-F5344CB8AC3E}">
        <p14:creationId xmlns:p14="http://schemas.microsoft.com/office/powerpoint/2010/main" val="32442397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2"/>
            <a:ext cx="7796030" cy="1330567"/>
          </a:xfrm>
        </p:spPr>
        <p:txBody>
          <a:bodyPr anchor="t">
            <a:normAutofit/>
          </a:bodyPr>
          <a:lstStyle/>
          <a:p>
            <a:r>
              <a:rPr lang="en-US" sz="6000" dirty="0" smtClean="0">
                <a:solidFill>
                  <a:schemeClr val="accent1">
                    <a:lumMod val="50000"/>
                  </a:schemeClr>
                </a:solidFill>
              </a:rPr>
              <a:t>Peter hid his faith</a:t>
            </a:r>
            <a:endParaRPr lang="en-US" sz="6000" dirty="0">
              <a:solidFill>
                <a:schemeClr val="accent1">
                  <a:lumMod val="50000"/>
                </a:schemeClr>
              </a:solidFill>
            </a:endParaRPr>
          </a:p>
        </p:txBody>
      </p:sp>
      <p:sp>
        <p:nvSpPr>
          <p:cNvPr id="3" name="Text Placeholder 2"/>
          <p:cNvSpPr>
            <a:spLocks noGrp="1"/>
          </p:cNvSpPr>
          <p:nvPr>
            <p:ph type="body" idx="1"/>
          </p:nvPr>
        </p:nvSpPr>
        <p:spPr>
          <a:xfrm>
            <a:off x="514351" y="1589779"/>
            <a:ext cx="7796030" cy="853179"/>
          </a:xfrm>
        </p:spPr>
        <p:txBody>
          <a:bodyPr>
            <a:normAutofit/>
          </a:bodyPr>
          <a:lstStyle/>
          <a:p>
            <a:r>
              <a:rPr lang="en-US" sz="4000" dirty="0" smtClean="0">
                <a:solidFill>
                  <a:schemeClr val="tx2">
                    <a:lumMod val="75000"/>
                  </a:schemeClr>
                </a:solidFill>
              </a:rPr>
              <a:t>Matthew 26:69-75</a:t>
            </a:r>
            <a:endParaRPr lang="en-US" sz="4000" dirty="0">
              <a:solidFill>
                <a:schemeClr val="tx2">
                  <a:lumMod val="75000"/>
                </a:schemeClr>
              </a:solidFill>
            </a:endParaRPr>
          </a:p>
        </p:txBody>
      </p:sp>
      <p:sp>
        <p:nvSpPr>
          <p:cNvPr id="5" name="TextBox 4"/>
          <p:cNvSpPr txBox="1"/>
          <p:nvPr/>
        </p:nvSpPr>
        <p:spPr>
          <a:xfrm>
            <a:off x="514351" y="2769246"/>
            <a:ext cx="7796030" cy="2308324"/>
          </a:xfrm>
          <a:prstGeom prst="rect">
            <a:avLst/>
          </a:prstGeom>
          <a:noFill/>
        </p:spPr>
        <p:txBody>
          <a:bodyPr wrap="square" rtlCol="0">
            <a:spAutoFit/>
          </a:bodyPr>
          <a:lstStyle/>
          <a:p>
            <a:pPr marL="571500" indent="-571500">
              <a:buFont typeface="Wingdings" panose="05000000000000000000" pitchFamily="2" charset="2"/>
              <a:buChar char="§"/>
            </a:pPr>
            <a:r>
              <a:rPr lang="en-US" sz="3600" dirty="0" smtClean="0">
                <a:latin typeface="Calibri" panose="020F0502020204030204" pitchFamily="34" charset="0"/>
              </a:rPr>
              <a:t>Pride goes before a fall (Prov. 16:18)</a:t>
            </a:r>
          </a:p>
          <a:p>
            <a:pPr marL="571500" indent="-571500">
              <a:buFont typeface="Wingdings" panose="05000000000000000000" pitchFamily="2" charset="2"/>
              <a:buChar char="§"/>
            </a:pPr>
            <a:r>
              <a:rPr lang="en-US" sz="3600" dirty="0" smtClean="0">
                <a:latin typeface="Calibri" panose="020F0502020204030204" pitchFamily="34" charset="0"/>
              </a:rPr>
              <a:t>To deny Him who you know is tantamount to lying! (70,72,74)</a:t>
            </a:r>
          </a:p>
          <a:p>
            <a:pPr marL="571500" indent="-571500">
              <a:buFont typeface="Wingdings" panose="05000000000000000000" pitchFamily="2" charset="2"/>
              <a:buChar char="§"/>
            </a:pPr>
            <a:r>
              <a:rPr lang="en-US" sz="3600" dirty="0" smtClean="0">
                <a:latin typeface="Calibri" panose="020F0502020204030204" pitchFamily="34" charset="0"/>
              </a:rPr>
              <a:t>Leads to other sin (74) </a:t>
            </a:r>
            <a:endParaRPr lang="en-US" sz="3600" dirty="0">
              <a:latin typeface="Calibri" panose="020F0502020204030204" pitchFamily="34" charset="0"/>
            </a:endParaRPr>
          </a:p>
        </p:txBody>
      </p:sp>
    </p:spTree>
    <p:extLst>
      <p:ext uri="{BB962C8B-B14F-4D97-AF65-F5344CB8AC3E}">
        <p14:creationId xmlns:p14="http://schemas.microsoft.com/office/powerpoint/2010/main" val="2562670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1" y="375138"/>
            <a:ext cx="7796030" cy="1958726"/>
          </a:xfrm>
        </p:spPr>
        <p:txBody>
          <a:bodyPr anchor="t">
            <a:noAutofit/>
          </a:bodyPr>
          <a:lstStyle/>
          <a:p>
            <a:r>
              <a:rPr lang="en-US" sz="6000" dirty="0" smtClean="0">
                <a:solidFill>
                  <a:schemeClr val="accent1">
                    <a:lumMod val="50000"/>
                  </a:schemeClr>
                </a:solidFill>
              </a:rPr>
              <a:t>People of Jerusalem hid their faith</a:t>
            </a:r>
            <a:endParaRPr lang="en-US" sz="6000" dirty="0">
              <a:solidFill>
                <a:schemeClr val="accent1">
                  <a:lumMod val="50000"/>
                </a:schemeClr>
              </a:solidFill>
            </a:endParaRPr>
          </a:p>
        </p:txBody>
      </p:sp>
      <p:sp>
        <p:nvSpPr>
          <p:cNvPr id="3" name="Text Placeholder 2"/>
          <p:cNvSpPr>
            <a:spLocks noGrp="1"/>
          </p:cNvSpPr>
          <p:nvPr>
            <p:ph type="body" idx="1"/>
          </p:nvPr>
        </p:nvSpPr>
        <p:spPr>
          <a:xfrm>
            <a:off x="514351" y="2169741"/>
            <a:ext cx="7796030" cy="853179"/>
          </a:xfrm>
        </p:spPr>
        <p:txBody>
          <a:bodyPr>
            <a:normAutofit/>
          </a:bodyPr>
          <a:lstStyle/>
          <a:p>
            <a:r>
              <a:rPr lang="en-US" sz="4000" dirty="0" smtClean="0">
                <a:solidFill>
                  <a:schemeClr val="tx2">
                    <a:lumMod val="75000"/>
                  </a:schemeClr>
                </a:solidFill>
              </a:rPr>
              <a:t>John 7:1-13 (esp. 13)</a:t>
            </a:r>
            <a:endParaRPr lang="en-US" sz="4000" dirty="0">
              <a:solidFill>
                <a:schemeClr val="tx2">
                  <a:lumMod val="75000"/>
                </a:schemeClr>
              </a:solidFill>
            </a:endParaRPr>
          </a:p>
        </p:txBody>
      </p:sp>
      <p:sp>
        <p:nvSpPr>
          <p:cNvPr id="6" name="TextBox 5"/>
          <p:cNvSpPr txBox="1"/>
          <p:nvPr/>
        </p:nvSpPr>
        <p:spPr>
          <a:xfrm>
            <a:off x="514351" y="3022920"/>
            <a:ext cx="7796030" cy="2308324"/>
          </a:xfrm>
          <a:prstGeom prst="rect">
            <a:avLst/>
          </a:prstGeom>
          <a:noFill/>
        </p:spPr>
        <p:txBody>
          <a:bodyPr wrap="square" rtlCol="0">
            <a:spAutoFit/>
          </a:bodyPr>
          <a:lstStyle/>
          <a:p>
            <a:pPr marL="571500" indent="-571500">
              <a:buFont typeface="Wingdings" panose="05000000000000000000" pitchFamily="2" charset="2"/>
              <a:buChar char="§"/>
            </a:pPr>
            <a:r>
              <a:rPr lang="en-US" sz="3600" dirty="0" smtClean="0">
                <a:latin typeface="Calibri" panose="020F0502020204030204" pitchFamily="34" charset="0"/>
              </a:rPr>
              <a:t>Anything worthwhile brings opposition (cf. 2 Timothy 3:12)</a:t>
            </a:r>
          </a:p>
          <a:p>
            <a:pPr marL="571500" indent="-571500">
              <a:buFont typeface="Wingdings" panose="05000000000000000000" pitchFamily="2" charset="2"/>
              <a:buChar char="§"/>
            </a:pPr>
            <a:r>
              <a:rPr lang="en-US" sz="3600" dirty="0">
                <a:latin typeface="Calibri" panose="020F0502020204030204" pitchFamily="34" charset="0"/>
              </a:rPr>
              <a:t>When we fear others we are allowing the faithless to define our faith.</a:t>
            </a:r>
          </a:p>
        </p:txBody>
      </p:sp>
    </p:spTree>
    <p:extLst>
      <p:ext uri="{BB962C8B-B14F-4D97-AF65-F5344CB8AC3E}">
        <p14:creationId xmlns:p14="http://schemas.microsoft.com/office/powerpoint/2010/main" val="1743910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1" y="375138"/>
            <a:ext cx="7796030" cy="1958726"/>
          </a:xfrm>
        </p:spPr>
        <p:txBody>
          <a:bodyPr anchor="t">
            <a:noAutofit/>
          </a:bodyPr>
          <a:lstStyle/>
          <a:p>
            <a:r>
              <a:rPr lang="en-US" sz="6000" dirty="0" smtClean="0">
                <a:solidFill>
                  <a:schemeClr val="accent1">
                    <a:lumMod val="50000"/>
                  </a:schemeClr>
                </a:solidFill>
              </a:rPr>
              <a:t>rulers of Jerusalem hid their faith</a:t>
            </a:r>
            <a:endParaRPr lang="en-US" sz="6000" dirty="0">
              <a:solidFill>
                <a:schemeClr val="accent1">
                  <a:lumMod val="50000"/>
                </a:schemeClr>
              </a:solidFill>
            </a:endParaRPr>
          </a:p>
        </p:txBody>
      </p:sp>
      <p:sp>
        <p:nvSpPr>
          <p:cNvPr id="3" name="Text Placeholder 2"/>
          <p:cNvSpPr>
            <a:spLocks noGrp="1"/>
          </p:cNvSpPr>
          <p:nvPr>
            <p:ph type="body" idx="1"/>
          </p:nvPr>
        </p:nvSpPr>
        <p:spPr>
          <a:xfrm>
            <a:off x="514351" y="2169741"/>
            <a:ext cx="7796030" cy="853179"/>
          </a:xfrm>
        </p:spPr>
        <p:txBody>
          <a:bodyPr>
            <a:normAutofit/>
          </a:bodyPr>
          <a:lstStyle/>
          <a:p>
            <a:r>
              <a:rPr lang="en-US" sz="4000" dirty="0" smtClean="0">
                <a:solidFill>
                  <a:schemeClr val="tx2">
                    <a:lumMod val="75000"/>
                  </a:schemeClr>
                </a:solidFill>
              </a:rPr>
              <a:t>John 12:42-43</a:t>
            </a:r>
            <a:endParaRPr lang="en-US" sz="4000" dirty="0">
              <a:solidFill>
                <a:schemeClr val="tx2">
                  <a:lumMod val="75000"/>
                </a:schemeClr>
              </a:solidFill>
            </a:endParaRPr>
          </a:p>
        </p:txBody>
      </p:sp>
      <p:sp>
        <p:nvSpPr>
          <p:cNvPr id="6" name="TextBox 5"/>
          <p:cNvSpPr txBox="1"/>
          <p:nvPr/>
        </p:nvSpPr>
        <p:spPr>
          <a:xfrm>
            <a:off x="514351" y="3022920"/>
            <a:ext cx="7796030" cy="1754326"/>
          </a:xfrm>
          <a:prstGeom prst="rect">
            <a:avLst/>
          </a:prstGeom>
          <a:noFill/>
        </p:spPr>
        <p:txBody>
          <a:bodyPr wrap="square" rtlCol="0">
            <a:spAutoFit/>
          </a:bodyPr>
          <a:lstStyle/>
          <a:p>
            <a:pPr marL="571500" indent="-571500">
              <a:buFont typeface="Wingdings" panose="05000000000000000000" pitchFamily="2" charset="2"/>
              <a:buChar char="§"/>
            </a:pPr>
            <a:r>
              <a:rPr lang="en-US" sz="3600" dirty="0" smtClean="0">
                <a:latin typeface="Calibri" panose="020F0502020204030204" pitchFamily="34" charset="0"/>
              </a:rPr>
              <a:t>Honor from men was more important to them than honor from God           (cf. John 5:39-47)</a:t>
            </a:r>
            <a:endParaRPr lang="en-US" sz="3600" dirty="0">
              <a:latin typeface="Calibri" panose="020F0502020204030204" pitchFamily="34" charset="0"/>
            </a:endParaRPr>
          </a:p>
        </p:txBody>
      </p:sp>
    </p:spTree>
    <p:extLst>
      <p:ext uri="{BB962C8B-B14F-4D97-AF65-F5344CB8AC3E}">
        <p14:creationId xmlns:p14="http://schemas.microsoft.com/office/powerpoint/2010/main" val="63338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1" y="375138"/>
            <a:ext cx="7796030" cy="1958726"/>
          </a:xfrm>
        </p:spPr>
        <p:txBody>
          <a:bodyPr anchor="t">
            <a:noAutofit/>
          </a:bodyPr>
          <a:lstStyle/>
          <a:p>
            <a:r>
              <a:rPr lang="en-US" sz="6000" dirty="0" smtClean="0">
                <a:solidFill>
                  <a:schemeClr val="accent1">
                    <a:lumMod val="50000"/>
                  </a:schemeClr>
                </a:solidFill>
              </a:rPr>
              <a:t>The one talent man     hid his faith</a:t>
            </a:r>
            <a:endParaRPr lang="en-US" sz="6000" dirty="0">
              <a:solidFill>
                <a:schemeClr val="accent1">
                  <a:lumMod val="50000"/>
                </a:schemeClr>
              </a:solidFill>
            </a:endParaRPr>
          </a:p>
        </p:txBody>
      </p:sp>
      <p:sp>
        <p:nvSpPr>
          <p:cNvPr id="3" name="Text Placeholder 2"/>
          <p:cNvSpPr>
            <a:spLocks noGrp="1"/>
          </p:cNvSpPr>
          <p:nvPr>
            <p:ph type="body" idx="1"/>
          </p:nvPr>
        </p:nvSpPr>
        <p:spPr>
          <a:xfrm>
            <a:off x="514351" y="2169741"/>
            <a:ext cx="7796030" cy="853179"/>
          </a:xfrm>
        </p:spPr>
        <p:txBody>
          <a:bodyPr>
            <a:normAutofit/>
          </a:bodyPr>
          <a:lstStyle/>
          <a:p>
            <a:r>
              <a:rPr lang="en-US" sz="4000" dirty="0" smtClean="0">
                <a:solidFill>
                  <a:schemeClr val="tx2">
                    <a:lumMod val="75000"/>
                  </a:schemeClr>
                </a:solidFill>
              </a:rPr>
              <a:t>Matthew 25:24-27</a:t>
            </a:r>
            <a:endParaRPr lang="en-US" sz="4000" dirty="0">
              <a:solidFill>
                <a:schemeClr val="tx2">
                  <a:lumMod val="75000"/>
                </a:schemeClr>
              </a:solidFill>
            </a:endParaRPr>
          </a:p>
        </p:txBody>
      </p:sp>
      <p:sp>
        <p:nvSpPr>
          <p:cNvPr id="6" name="TextBox 5"/>
          <p:cNvSpPr txBox="1"/>
          <p:nvPr/>
        </p:nvSpPr>
        <p:spPr>
          <a:xfrm>
            <a:off x="514351" y="3022920"/>
            <a:ext cx="7796030" cy="1754326"/>
          </a:xfrm>
          <a:prstGeom prst="rect">
            <a:avLst/>
          </a:prstGeom>
          <a:noFill/>
        </p:spPr>
        <p:txBody>
          <a:bodyPr wrap="square" rtlCol="0">
            <a:spAutoFit/>
          </a:bodyPr>
          <a:lstStyle/>
          <a:p>
            <a:pPr marL="571500" indent="-571500">
              <a:buFont typeface="Wingdings" panose="05000000000000000000" pitchFamily="2" charset="2"/>
              <a:buChar char="§"/>
            </a:pPr>
            <a:r>
              <a:rPr lang="en-US" sz="3600" dirty="0" smtClean="0">
                <a:latin typeface="Calibri" panose="020F0502020204030204" pitchFamily="34" charset="0"/>
              </a:rPr>
              <a:t>He was afraid (25), but used his fear as an excuse (26).</a:t>
            </a:r>
          </a:p>
          <a:p>
            <a:pPr marL="571500" indent="-571500">
              <a:buFont typeface="Wingdings" panose="05000000000000000000" pitchFamily="2" charset="2"/>
              <a:buChar char="§"/>
            </a:pPr>
            <a:r>
              <a:rPr lang="en-US" sz="3600" dirty="0" smtClean="0">
                <a:latin typeface="Calibri" panose="020F0502020204030204" pitchFamily="34" charset="0"/>
              </a:rPr>
              <a:t>His fear condemned him (30)</a:t>
            </a:r>
            <a:endParaRPr lang="en-US" sz="3600" dirty="0">
              <a:latin typeface="Calibri" panose="020F0502020204030204" pitchFamily="34" charset="0"/>
            </a:endParaRPr>
          </a:p>
        </p:txBody>
      </p:sp>
    </p:spTree>
    <p:extLst>
      <p:ext uri="{BB962C8B-B14F-4D97-AF65-F5344CB8AC3E}">
        <p14:creationId xmlns:p14="http://schemas.microsoft.com/office/powerpoint/2010/main" val="213254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21420000">
            <a:off x="376560" y="379152"/>
            <a:ext cx="7659489" cy="1095810"/>
          </a:xfrm>
        </p:spPr>
        <p:txBody>
          <a:bodyPr anchor="t">
            <a:noAutofit/>
          </a:bodyPr>
          <a:lstStyle/>
          <a:p>
            <a:pPr algn="l"/>
            <a:r>
              <a:rPr lang="en-US" dirty="0" smtClean="0">
                <a:solidFill>
                  <a:schemeClr val="accent1">
                    <a:lumMod val="50000"/>
                  </a:schemeClr>
                </a:solidFill>
              </a:rPr>
              <a:t>Conclusion</a:t>
            </a:r>
            <a:endParaRPr lang="en-US" dirty="0">
              <a:solidFill>
                <a:schemeClr val="accent1">
                  <a:lumMod val="50000"/>
                </a:schemeClr>
              </a:solidFill>
            </a:endParaRPr>
          </a:p>
        </p:txBody>
      </p:sp>
      <p:sp>
        <p:nvSpPr>
          <p:cNvPr id="3" name="Subtitle 2"/>
          <p:cNvSpPr>
            <a:spLocks noGrp="1"/>
          </p:cNvSpPr>
          <p:nvPr>
            <p:ph type="subTitle" idx="1"/>
          </p:nvPr>
        </p:nvSpPr>
        <p:spPr>
          <a:xfrm rot="21420000">
            <a:off x="777397" y="1567682"/>
            <a:ext cx="7316390" cy="2685063"/>
          </a:xfrm>
        </p:spPr>
        <p:txBody>
          <a:bodyPr/>
          <a:lstStyle/>
          <a:p>
            <a:pPr algn="l"/>
            <a:r>
              <a:rPr lang="en-US" sz="4400" dirty="0" smtClean="0">
                <a:solidFill>
                  <a:schemeClr val="tx1">
                    <a:lumMod val="85000"/>
                    <a:lumOff val="15000"/>
                  </a:schemeClr>
                </a:solidFill>
              </a:rPr>
              <a:t>If we desire eternal salvation, we must confess Jesus! (Matthew 10:32-33)</a:t>
            </a:r>
            <a:endParaRPr lang="en-US" sz="4400" dirty="0">
              <a:solidFill>
                <a:schemeClr val="tx1">
                  <a:lumMod val="85000"/>
                  <a:lumOff val="15000"/>
                </a:schemeClr>
              </a:solidFill>
            </a:endParaRPr>
          </a:p>
        </p:txBody>
      </p:sp>
    </p:spTree>
    <p:extLst>
      <p:ext uri="{BB962C8B-B14F-4D97-AF65-F5344CB8AC3E}">
        <p14:creationId xmlns:p14="http://schemas.microsoft.com/office/powerpoint/2010/main" val="27551173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ain Event">
  <a:themeElements>
    <a:clrScheme name="Main Event">
      <a:dk1>
        <a:sysClr val="windowText" lastClr="000000"/>
      </a:dk1>
      <a:lt1>
        <a:sysClr val="window" lastClr="FFFFFF"/>
      </a:lt1>
      <a:dk2>
        <a:srgbClr val="424242"/>
      </a:dk2>
      <a:lt2>
        <a:srgbClr val="C8C8C8"/>
      </a:lt2>
      <a:accent1>
        <a:srgbClr val="346492"/>
      </a:accent1>
      <a:accent2>
        <a:srgbClr val="6DA5D4"/>
      </a:accent2>
      <a:accent3>
        <a:srgbClr val="538C79"/>
      </a:accent3>
      <a:accent4>
        <a:srgbClr val="93B75D"/>
      </a:accent4>
      <a:accent5>
        <a:srgbClr val="DEB050"/>
      </a:accent5>
      <a:accent6>
        <a:srgbClr val="BB5354"/>
      </a:accent6>
      <a:hlink>
        <a:srgbClr val="3289DD"/>
      </a:hlink>
      <a:folHlink>
        <a:srgbClr val="859EB6"/>
      </a:folHlink>
    </a:clrScheme>
    <a:fontScheme name="Main Event">
      <a:majorFont>
        <a:latin typeface="Impact" panose="020B080603090205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Impact" panose="020B080603090205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in Event">
      <a:fillStyleLst>
        <a:solidFill>
          <a:schemeClr val="phClr"/>
        </a:solidFill>
        <a:solidFill>
          <a:schemeClr val="phClr">
            <a:tint val="69000"/>
            <a:satMod val="105000"/>
            <a:lumMod val="110000"/>
          </a:schemeClr>
        </a:solidFill>
        <a:blipFill>
          <a:blip xmlns:r="http://schemas.openxmlformats.org/officeDocument/2006/relationships" r:embed="rId1">
            <a:duotone>
              <a:schemeClr val="phClr">
                <a:shade val="88000"/>
                <a:lumMod val="88000"/>
              </a:schemeClr>
              <a:schemeClr val="phClr"/>
            </a:duotone>
          </a:blip>
          <a:tile tx="0" ty="0" sx="100000" sy="100000" flip="none" algn="tl"/>
        </a:blipFill>
      </a:fillStyleLst>
      <a:lnStyleLst>
        <a:ln w="9525" cap="flat" cmpd="sng" algn="ctr">
          <a:solidFill>
            <a:schemeClr val="phClr">
              <a:shade val="60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25400" dist="127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88000"/>
              </a:schemeClr>
            </a:gs>
          </a:gsLst>
          <a:lin ang="5400000" scaled="0"/>
        </a:gradFill>
        <a:blipFill>
          <a:blip xmlns:r="http://schemas.openxmlformats.org/officeDocument/2006/relationships" r:embed="rId2">
            <a:duotone>
              <a:schemeClr val="phClr">
                <a:shade val="48000"/>
                <a:satMod val="110000"/>
                <a:lumMod val="40000"/>
              </a:schemeClr>
              <a:schemeClr val="phClr">
                <a:tint val="90000"/>
                <a:lumMod val="106000"/>
              </a:schemeClr>
            </a:duotone>
          </a:blip>
          <a:stretch/>
        </a:blipFill>
      </a:bgFillStyleLst>
    </a:fmtScheme>
  </a:themeElements>
  <a:objectDefaults/>
  <a:extraClrSchemeLst/>
  <a:extLst>
    <a:ext uri="{05A4C25C-085E-4340-85A3-A5531E510DB2}">
      <thm15:themeFamily xmlns:thm15="http://schemas.microsoft.com/office/thememl/2012/main" name="Main Event" id="{AC372BB4-D83D-411E-B849-B641926BA760}" vid="{FE3530EC-BA5B-407C-9B36-00820F39551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Main Event</Template>
  <TotalTime>1337</TotalTime>
  <Words>561</Words>
  <Application>Microsoft Office PowerPoint</Application>
  <PresentationFormat>On-screen Show (4:3)</PresentationFormat>
  <Paragraphs>61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Impact</vt:lpstr>
      <vt:lpstr>Wingdings</vt:lpstr>
      <vt:lpstr>Main Event</vt:lpstr>
      <vt:lpstr>PowerPoint Presentation</vt:lpstr>
      <vt:lpstr>Hiding Your Faith</vt:lpstr>
      <vt:lpstr>Peter hid his faith</vt:lpstr>
      <vt:lpstr>People of Jerusalem hid their faith</vt:lpstr>
      <vt:lpstr>rulers of Jerusalem hid their faith</vt:lpstr>
      <vt:lpstr>The one talent man     hid his faith</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Hiding Your Faith</dc:title>
  <dc:creator>Stan Cox</dc:creator>
  <cp:lastModifiedBy>Stan Cox</cp:lastModifiedBy>
  <cp:revision>8</cp:revision>
  <dcterms:created xsi:type="dcterms:W3CDTF">2014-06-13T15:47:34Z</dcterms:created>
  <dcterms:modified xsi:type="dcterms:W3CDTF">2014-06-16T16:02:47Z</dcterms:modified>
</cp:coreProperties>
</file>